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9" r:id="rId4"/>
    <p:sldId id="272" r:id="rId5"/>
    <p:sldId id="274" r:id="rId6"/>
    <p:sldId id="275" r:id="rId7"/>
    <p:sldId id="276" r:id="rId8"/>
    <p:sldId id="277" r:id="rId9"/>
    <p:sldId id="270" r:id="rId10"/>
    <p:sldId id="266" r:id="rId11"/>
    <p:sldId id="261" r:id="rId12"/>
    <p:sldId id="262" r:id="rId13"/>
    <p:sldId id="267" r:id="rId14"/>
    <p:sldId id="265" r:id="rId15"/>
    <p:sldId id="264" r:id="rId16"/>
    <p:sldId id="268"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convolutional neural network for image classification</a:t>
            </a:r>
          </a:p>
        </p:txBody>
      </p:sp>
      <p:sp>
        <p:nvSpPr>
          <p:cNvPr id="3" name="Subtitle 2"/>
          <p:cNvSpPr>
            <a:spLocks noGrp="1"/>
          </p:cNvSpPr>
          <p:nvPr>
            <p:ph type="subTitle" idx="1"/>
          </p:nvPr>
        </p:nvSpPr>
        <p:spPr/>
        <p:txBody>
          <a:bodyPr>
            <a:normAutofit fontScale="92500" lnSpcReduction="10000"/>
          </a:bodyPr>
          <a:lstStyle/>
          <a:p>
            <a:r>
              <a:rPr lang="en-US" dirty="0" err="1"/>
              <a:t>Yifei</a:t>
            </a:r>
            <a:r>
              <a:rPr lang="en-US" dirty="0"/>
              <a:t> Huang</a:t>
            </a:r>
          </a:p>
          <a:p>
            <a:r>
              <a:rPr lang="en-US" dirty="0"/>
              <a:t>2017/08/06</a:t>
            </a:r>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Layer </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7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pic>
        <p:nvPicPr>
          <p:cNvPr id="4" name="Picture 3"/>
          <p:cNvPicPr>
            <a:picLocks noChangeAspect="1"/>
          </p:cNvPicPr>
          <p:nvPr/>
        </p:nvPicPr>
        <p:blipFill>
          <a:blip r:embed="rId2"/>
          <a:stretch>
            <a:fillRect/>
          </a:stretch>
        </p:blipFill>
        <p:spPr>
          <a:xfrm>
            <a:off x="239516" y="1657883"/>
            <a:ext cx="6507548" cy="3121507"/>
          </a:xfrm>
          <a:prstGeom prst="rect">
            <a:avLst/>
          </a:prstGeom>
        </p:spPr>
      </p:pic>
      <p:pic>
        <p:nvPicPr>
          <p:cNvPr id="5" name="Picture 4"/>
          <p:cNvPicPr>
            <a:picLocks noChangeAspect="1"/>
          </p:cNvPicPr>
          <p:nvPr/>
        </p:nvPicPr>
        <p:blipFill>
          <a:blip r:embed="rId3"/>
          <a:stretch>
            <a:fillRect/>
          </a:stretch>
        </p:blipFill>
        <p:spPr>
          <a:xfrm>
            <a:off x="6480085" y="1657883"/>
            <a:ext cx="5711915" cy="2783524"/>
          </a:xfrm>
          <a:prstGeom prst="rect">
            <a:avLst/>
          </a:prstGeom>
        </p:spPr>
      </p:pic>
      <p:pic>
        <p:nvPicPr>
          <p:cNvPr id="6" name="Picture 5"/>
          <p:cNvPicPr>
            <a:picLocks noChangeAspect="1"/>
          </p:cNvPicPr>
          <p:nvPr/>
        </p:nvPicPr>
        <p:blipFill>
          <a:blip r:embed="rId4"/>
          <a:stretch>
            <a:fillRect/>
          </a:stretch>
        </p:blipFill>
        <p:spPr>
          <a:xfrm>
            <a:off x="2254424" y="4887716"/>
            <a:ext cx="6352249" cy="1592389"/>
          </a:xfrm>
          <a:prstGeom prst="rect">
            <a:avLst/>
          </a:prstGeom>
        </p:spPr>
      </p:pic>
    </p:spTree>
    <p:extLst>
      <p:ext uri="{BB962C8B-B14F-4D97-AF65-F5344CB8AC3E}">
        <p14:creationId xmlns:p14="http://schemas.microsoft.com/office/powerpoint/2010/main" val="10444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t>
            </a:r>
          </a:p>
        </p:txBody>
      </p:sp>
      <p:sp>
        <p:nvSpPr>
          <p:cNvPr id="7" name="内容占位符 6">
            <a:extLst>
              <a:ext uri="{FF2B5EF4-FFF2-40B4-BE49-F238E27FC236}">
                <a16:creationId xmlns:a16="http://schemas.microsoft.com/office/drawing/2014/main" id="{CE30A0D6-1D89-490F-B6A6-195A42ED74DF}"/>
              </a:ext>
            </a:extLst>
          </p:cNvPr>
          <p:cNvSpPr>
            <a:spLocks noGrp="1"/>
          </p:cNvSpPr>
          <p:nvPr>
            <p:ph idx="1"/>
          </p:nvPr>
        </p:nvSpPr>
        <p:spPr/>
        <p:txBody>
          <a:bodyPr/>
          <a:lstStyle/>
          <a:p>
            <a:r>
              <a:rPr lang="en-US" altLang="zh-CN" dirty="0"/>
              <a:t>Kernel size? Kernel number? Stride? Variables number to learn?</a:t>
            </a:r>
            <a:endParaRPr lang="zh-CN" altLang="en-US" dirty="0"/>
          </a:p>
        </p:txBody>
      </p:sp>
      <p:pic>
        <p:nvPicPr>
          <p:cNvPr id="4" name="Picture 3"/>
          <p:cNvPicPr>
            <a:picLocks noChangeAspect="1"/>
          </p:cNvPicPr>
          <p:nvPr/>
        </p:nvPicPr>
        <p:blipFill>
          <a:blip r:embed="rId2"/>
          <a:stretch>
            <a:fillRect/>
          </a:stretch>
        </p:blipFill>
        <p:spPr>
          <a:xfrm>
            <a:off x="1630837" y="1783658"/>
            <a:ext cx="8080027" cy="3794561"/>
          </a:xfrm>
          <a:prstGeom prst="rect">
            <a:avLst/>
          </a:prstGeom>
        </p:spPr>
      </p:pic>
      <p:sp>
        <p:nvSpPr>
          <p:cNvPr id="3" name="文本框 2">
            <a:extLst>
              <a:ext uri="{FF2B5EF4-FFF2-40B4-BE49-F238E27FC236}">
                <a16:creationId xmlns:a16="http://schemas.microsoft.com/office/drawing/2014/main" id="{ABC1A822-75DA-4277-8027-3F09730E8BE8}"/>
              </a:ext>
            </a:extLst>
          </p:cNvPr>
          <p:cNvSpPr txBox="1"/>
          <p:nvPr/>
        </p:nvSpPr>
        <p:spPr>
          <a:xfrm>
            <a:off x="1989056" y="5578219"/>
            <a:ext cx="7672293" cy="461665"/>
          </a:xfrm>
          <a:prstGeom prst="rect">
            <a:avLst/>
          </a:prstGeom>
          <a:noFill/>
        </p:spPr>
        <p:txBody>
          <a:bodyPr wrap="none" rtlCol="0">
            <a:spAutoFit/>
          </a:bodyPr>
          <a:lstStyle/>
          <a:p>
            <a:r>
              <a:rPr lang="en-US" altLang="zh-CN" sz="2400" dirty="0"/>
              <a:t>Kernel size:</a:t>
            </a:r>
            <a:r>
              <a:rPr lang="zh-CN" altLang="en-US" sz="2400" dirty="0"/>
              <a:t> </a:t>
            </a:r>
            <a:r>
              <a:rPr lang="en-US" altLang="zh-CN" sz="2400" dirty="0"/>
              <a:t>5*5,</a:t>
            </a:r>
            <a:r>
              <a:rPr lang="zh-CN" altLang="en-US" sz="2400" dirty="0"/>
              <a:t> </a:t>
            </a:r>
            <a:r>
              <a:rPr lang="en-US" altLang="zh-CN" sz="2400" dirty="0"/>
              <a:t>no</a:t>
            </a:r>
            <a:r>
              <a:rPr lang="zh-CN" altLang="en-US" sz="2400" dirty="0"/>
              <a:t> </a:t>
            </a:r>
            <a:r>
              <a:rPr lang="en-US" altLang="zh-CN" sz="2400" dirty="0"/>
              <a:t>padding,</a:t>
            </a:r>
            <a:r>
              <a:rPr lang="zh-CN" altLang="en-US" sz="2400" dirty="0"/>
              <a:t> </a:t>
            </a:r>
            <a:r>
              <a:rPr lang="en-US" altLang="zh-CN" sz="2400" dirty="0"/>
              <a:t>stride = 1, kernel count: 3</a:t>
            </a:r>
          </a:p>
        </p:txBody>
      </p:sp>
      <p:sp>
        <p:nvSpPr>
          <p:cNvPr id="5" name="文本框 4">
            <a:extLst>
              <a:ext uri="{FF2B5EF4-FFF2-40B4-BE49-F238E27FC236}">
                <a16:creationId xmlns:a16="http://schemas.microsoft.com/office/drawing/2014/main" id="{9EF29AD7-A18A-4D21-9830-4F10C4B65A92}"/>
              </a:ext>
            </a:extLst>
          </p:cNvPr>
          <p:cNvSpPr txBox="1"/>
          <p:nvPr/>
        </p:nvSpPr>
        <p:spPr>
          <a:xfrm>
            <a:off x="1989056" y="6199164"/>
            <a:ext cx="3201133" cy="461665"/>
          </a:xfrm>
          <a:prstGeom prst="rect">
            <a:avLst/>
          </a:prstGeom>
          <a:noFill/>
        </p:spPr>
        <p:txBody>
          <a:bodyPr wrap="none" rtlCol="0">
            <a:spAutoFit/>
          </a:bodyPr>
          <a:lstStyle/>
          <a:p>
            <a:r>
              <a:rPr lang="en-US" altLang="zh-CN" sz="2400" dirty="0"/>
              <a:t>Variable count: 5*5 +3</a:t>
            </a:r>
            <a:endParaRPr lang="zh-CN" altLang="en-US" sz="2400" dirty="0"/>
          </a:p>
        </p:txBody>
      </p:sp>
    </p:spTree>
    <p:extLst>
      <p:ext uri="{BB962C8B-B14F-4D97-AF65-F5344CB8AC3E}">
        <p14:creationId xmlns:p14="http://schemas.microsoft.com/office/powerpoint/2010/main" val="181183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 </a:t>
            </a:r>
          </a:p>
        </p:txBody>
      </p:sp>
      <p:pic>
        <p:nvPicPr>
          <p:cNvPr id="4" name="Picture 3"/>
          <p:cNvPicPr>
            <a:picLocks noChangeAspect="1"/>
          </p:cNvPicPr>
          <p:nvPr/>
        </p:nvPicPr>
        <p:blipFill rotWithShape="1">
          <a:blip r:embed="rId2"/>
          <a:srcRect t="11162"/>
          <a:stretch/>
        </p:blipFill>
        <p:spPr>
          <a:xfrm>
            <a:off x="883613" y="1437064"/>
            <a:ext cx="9401030" cy="5096587"/>
          </a:xfrm>
          <a:prstGeom prst="rect">
            <a:avLst/>
          </a:prstGeom>
        </p:spPr>
      </p:pic>
    </p:spTree>
    <p:extLst>
      <p:ext uri="{BB962C8B-B14F-4D97-AF65-F5344CB8AC3E}">
        <p14:creationId xmlns:p14="http://schemas.microsoft.com/office/powerpoint/2010/main" val="85657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contains: </a:t>
            </a:r>
          </a:p>
        </p:txBody>
      </p:sp>
      <p:pic>
        <p:nvPicPr>
          <p:cNvPr id="4" name="Picture 3"/>
          <p:cNvPicPr>
            <a:picLocks noChangeAspect="1"/>
          </p:cNvPicPr>
          <p:nvPr/>
        </p:nvPicPr>
        <p:blipFill rotWithShape="1">
          <a:blip r:embed="rId2"/>
          <a:srcRect b="18224"/>
          <a:stretch/>
        </p:blipFill>
        <p:spPr>
          <a:xfrm>
            <a:off x="2281237" y="1390650"/>
            <a:ext cx="7629525" cy="3333750"/>
          </a:xfrm>
          <a:prstGeom prst="rect">
            <a:avLst/>
          </a:prstGeom>
        </p:spPr>
      </p:pic>
    </p:spTree>
    <p:extLst>
      <p:ext uri="{BB962C8B-B14F-4D97-AF65-F5344CB8AC3E}">
        <p14:creationId xmlns:p14="http://schemas.microsoft.com/office/powerpoint/2010/main" val="291742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65" y="742479"/>
            <a:ext cx="11229980" cy="4583665"/>
          </a:xfrm>
          <a:prstGeom prst="rect">
            <a:avLst/>
          </a:prstGeom>
        </p:spPr>
      </p:pic>
      <p:sp>
        <p:nvSpPr>
          <p:cNvPr id="6" name="文本框 5">
            <a:extLst>
              <a:ext uri="{FF2B5EF4-FFF2-40B4-BE49-F238E27FC236}">
                <a16:creationId xmlns:a16="http://schemas.microsoft.com/office/drawing/2014/main" id="{70BC923A-CDD5-49F6-B881-09A871709B08}"/>
              </a:ext>
            </a:extLst>
          </p:cNvPr>
          <p:cNvSpPr txBox="1"/>
          <p:nvPr/>
        </p:nvSpPr>
        <p:spPr>
          <a:xfrm>
            <a:off x="641022" y="5128182"/>
            <a:ext cx="11553163" cy="584775"/>
          </a:xfrm>
          <a:prstGeom prst="rect">
            <a:avLst/>
          </a:prstGeom>
          <a:noFill/>
        </p:spPr>
        <p:txBody>
          <a:bodyPr wrap="none" rtlCol="0">
            <a:spAutoFit/>
          </a:bodyPr>
          <a:lstStyle/>
          <a:p>
            <a:r>
              <a:rPr lang="en-US" altLang="zh-CN" sz="3200" b="1" dirty="0"/>
              <a:t>Input               </a:t>
            </a:r>
            <a:r>
              <a:rPr lang="en-US" altLang="zh-CN" sz="3200" b="1" dirty="0">
                <a:sym typeface="Wingdings" panose="05000000000000000000" pitchFamily="2" charset="2"/>
              </a:rPr>
              <a:t>  Conv + RELU   Pooling   </a:t>
            </a:r>
            <a:r>
              <a:rPr lang="en-US" altLang="zh-CN" sz="3200" b="1" dirty="0" err="1">
                <a:sym typeface="Wingdings" panose="05000000000000000000" pitchFamily="2" charset="2"/>
              </a:rPr>
              <a:t>FCOutput</a:t>
            </a:r>
            <a:endParaRPr lang="zh-CN" altLang="en-US" sz="3200" b="1" dirty="0"/>
          </a:p>
        </p:txBody>
      </p:sp>
    </p:spTree>
    <p:extLst>
      <p:ext uri="{BB962C8B-B14F-4D97-AF65-F5344CB8AC3E}">
        <p14:creationId xmlns:p14="http://schemas.microsoft.com/office/powerpoint/2010/main" val="285266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4759" y="843928"/>
            <a:ext cx="11136198" cy="5509240"/>
          </a:xfrm>
          <a:prstGeom prst="rect">
            <a:avLst/>
          </a:prstGeom>
        </p:spPr>
      </p:pic>
    </p:spTree>
    <p:extLst>
      <p:ext uri="{BB962C8B-B14F-4D97-AF65-F5344CB8AC3E}">
        <p14:creationId xmlns:p14="http://schemas.microsoft.com/office/powerpoint/2010/main" val="283876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13D9-92FE-46C0-911F-2CABE6539124}"/>
              </a:ext>
            </a:extLst>
          </p:cNvPr>
          <p:cNvSpPr>
            <a:spLocks noGrp="1"/>
          </p:cNvSpPr>
          <p:nvPr>
            <p:ph type="title"/>
          </p:nvPr>
        </p:nvSpPr>
        <p:spPr/>
        <p:txBody>
          <a:bodyPr/>
          <a:lstStyle/>
          <a:p>
            <a:r>
              <a:rPr lang="en-US" altLang="zh-CN" dirty="0"/>
              <a:t>A Real Case</a:t>
            </a:r>
            <a:endParaRPr lang="zh-CN" altLang="en-US" dirty="0"/>
          </a:p>
        </p:txBody>
      </p:sp>
      <p:sp>
        <p:nvSpPr>
          <p:cNvPr id="3" name="内容占位符 2">
            <a:extLst>
              <a:ext uri="{FF2B5EF4-FFF2-40B4-BE49-F238E27FC236}">
                <a16:creationId xmlns:a16="http://schemas.microsoft.com/office/drawing/2014/main" id="{50D28151-01AD-40A6-9EE2-E8849655C657}"/>
              </a:ext>
            </a:extLst>
          </p:cNvPr>
          <p:cNvSpPr>
            <a:spLocks noGrp="1"/>
          </p:cNvSpPr>
          <p:nvPr>
            <p:ph idx="1"/>
          </p:nvPr>
        </p:nvSpPr>
        <p:spPr/>
        <p:txBody>
          <a:bodyPr/>
          <a:lstStyle/>
          <a:p>
            <a:r>
              <a:rPr lang="en-US" altLang="zh-CN" dirty="0"/>
              <a:t>Using CNN to do image classification on CIFAR10 dataset.</a:t>
            </a:r>
            <a:endParaRPr lang="zh-CN" altLang="en-US" dirty="0"/>
          </a:p>
        </p:txBody>
      </p:sp>
    </p:spTree>
    <p:extLst>
      <p:ext uri="{BB962C8B-B14F-4D97-AF65-F5344CB8AC3E}">
        <p14:creationId xmlns:p14="http://schemas.microsoft.com/office/powerpoint/2010/main" val="423447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The Year of 2012?</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66950" y="981075"/>
            <a:ext cx="7658100" cy="4895850"/>
          </a:xfrm>
          <a:prstGeom prst="rect">
            <a:avLst/>
          </a:prstGeom>
        </p:spPr>
      </p:pic>
    </p:spTree>
    <p:extLst>
      <p:ext uri="{BB962C8B-B14F-4D97-AF65-F5344CB8AC3E}">
        <p14:creationId xmlns:p14="http://schemas.microsoft.com/office/powerpoint/2010/main" val="237281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a Neuron? </a:t>
            </a:r>
            <a:endParaRPr lang="en-US" dirty="0"/>
          </a:p>
        </p:txBody>
      </p:sp>
      <p:sp>
        <p:nvSpPr>
          <p:cNvPr id="5" name="内容占位符 4">
            <a:extLst>
              <a:ext uri="{FF2B5EF4-FFF2-40B4-BE49-F238E27FC236}">
                <a16:creationId xmlns:a16="http://schemas.microsoft.com/office/drawing/2014/main" id="{94E2CFDE-523C-45BF-9DE4-4E87F46D6E27}"/>
              </a:ext>
            </a:extLst>
          </p:cNvPr>
          <p:cNvSpPr>
            <a:spLocks noGrp="1"/>
          </p:cNvSpPr>
          <p:nvPr>
            <p:ph idx="1"/>
          </p:nvPr>
        </p:nvSpPr>
        <p:spPr/>
        <p:txBody>
          <a:bodyPr/>
          <a:lstStyle/>
          <a:p>
            <a:r>
              <a:rPr lang="en-US" altLang="zh-CN" dirty="0"/>
              <a:t>Linear combination + non-linear activation</a:t>
            </a:r>
          </a:p>
          <a:p>
            <a:pPr lvl="1"/>
            <a:r>
              <a:rPr lang="en-US" altLang="zh-CN" dirty="0"/>
              <a:t>H = W*X +b</a:t>
            </a:r>
          </a:p>
          <a:p>
            <a:pPr lvl="1"/>
            <a:r>
              <a:rPr lang="en-US" altLang="zh-CN" dirty="0"/>
              <a:t>A = </a:t>
            </a:r>
            <a:r>
              <a:rPr lang="en-US" altLang="zh-CN" dirty="0" err="1"/>
              <a:t>activation_function</a:t>
            </a:r>
            <a:r>
              <a:rPr lang="en-US" altLang="zh-CN" dirty="0"/>
              <a:t>(H) </a:t>
            </a:r>
            <a:endParaRPr lang="zh-CN" altLang="en-US" dirty="0"/>
          </a:p>
        </p:txBody>
      </p:sp>
      <p:pic>
        <p:nvPicPr>
          <p:cNvPr id="6" name="Picture 5"/>
          <p:cNvPicPr>
            <a:picLocks noChangeAspect="1"/>
          </p:cNvPicPr>
          <p:nvPr/>
        </p:nvPicPr>
        <p:blipFill>
          <a:blip r:embed="rId2"/>
          <a:stretch>
            <a:fillRect/>
          </a:stretch>
        </p:blipFill>
        <p:spPr>
          <a:xfrm>
            <a:off x="2799761" y="2648663"/>
            <a:ext cx="8540684" cy="4209337"/>
          </a:xfrm>
          <a:prstGeom prst="rect">
            <a:avLst/>
          </a:prstGeom>
        </p:spPr>
      </p:pic>
      <p:cxnSp>
        <p:nvCxnSpPr>
          <p:cNvPr id="4" name="直接箭头连接符 3">
            <a:extLst>
              <a:ext uri="{FF2B5EF4-FFF2-40B4-BE49-F238E27FC236}">
                <a16:creationId xmlns:a16="http://schemas.microsoft.com/office/drawing/2014/main" id="{3846B841-6952-426E-8DC9-7DDC99E29B2F}"/>
              </a:ext>
            </a:extLst>
          </p:cNvPr>
          <p:cNvCxnSpPr/>
          <p:nvPr/>
        </p:nvCxnSpPr>
        <p:spPr>
          <a:xfrm>
            <a:off x="6268825" y="4753332"/>
            <a:ext cx="11594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3D33EFB7-6E31-4068-BA95-2EC886D1FEAC}"/>
              </a:ext>
            </a:extLst>
          </p:cNvPr>
          <p:cNvSpPr txBox="1"/>
          <p:nvPr/>
        </p:nvSpPr>
        <p:spPr>
          <a:xfrm>
            <a:off x="6179262" y="4282556"/>
            <a:ext cx="1249060" cy="369332"/>
          </a:xfrm>
          <a:prstGeom prst="rect">
            <a:avLst/>
          </a:prstGeom>
          <a:noFill/>
        </p:spPr>
        <p:txBody>
          <a:bodyPr wrap="none" rtlCol="0">
            <a:spAutoFit/>
          </a:bodyPr>
          <a:lstStyle/>
          <a:p>
            <a:r>
              <a:rPr lang="en-US" altLang="zh-CN" sz="1800" dirty="0"/>
              <a:t>Activation </a:t>
            </a:r>
            <a:endParaRPr lang="zh-CN" altLang="en-US" sz="1800" dirty="0"/>
          </a:p>
        </p:txBody>
      </p:sp>
      <p:sp>
        <p:nvSpPr>
          <p:cNvPr id="12" name="文本框 11">
            <a:extLst>
              <a:ext uri="{FF2B5EF4-FFF2-40B4-BE49-F238E27FC236}">
                <a16:creationId xmlns:a16="http://schemas.microsoft.com/office/drawing/2014/main" id="{FC414670-7C62-4930-9F7C-70F63F79EE50}"/>
              </a:ext>
            </a:extLst>
          </p:cNvPr>
          <p:cNvSpPr txBox="1"/>
          <p:nvPr/>
        </p:nvSpPr>
        <p:spPr>
          <a:xfrm>
            <a:off x="4572000" y="3273888"/>
            <a:ext cx="646331" cy="461665"/>
          </a:xfrm>
          <a:prstGeom prst="rect">
            <a:avLst/>
          </a:prstGeom>
          <a:noFill/>
        </p:spPr>
        <p:txBody>
          <a:bodyPr wrap="none" rtlCol="0">
            <a:spAutoFit/>
          </a:bodyPr>
          <a:lstStyle/>
          <a:p>
            <a:r>
              <a:rPr lang="en-US" altLang="zh-CN" sz="2400" dirty="0"/>
              <a:t>W1</a:t>
            </a:r>
            <a:endParaRPr lang="zh-CN" altLang="en-US" sz="2400" dirty="0"/>
          </a:p>
        </p:txBody>
      </p:sp>
      <p:sp>
        <p:nvSpPr>
          <p:cNvPr id="14" name="文本框 13">
            <a:extLst>
              <a:ext uri="{FF2B5EF4-FFF2-40B4-BE49-F238E27FC236}">
                <a16:creationId xmlns:a16="http://schemas.microsoft.com/office/drawing/2014/main" id="{E2C3F0D5-F24C-4B93-81A9-53A4C4ADDB71}"/>
              </a:ext>
            </a:extLst>
          </p:cNvPr>
          <p:cNvSpPr txBox="1"/>
          <p:nvPr/>
        </p:nvSpPr>
        <p:spPr>
          <a:xfrm>
            <a:off x="4571999" y="4236389"/>
            <a:ext cx="646331" cy="461665"/>
          </a:xfrm>
          <a:prstGeom prst="rect">
            <a:avLst/>
          </a:prstGeom>
          <a:noFill/>
        </p:spPr>
        <p:txBody>
          <a:bodyPr wrap="none" rtlCol="0">
            <a:spAutoFit/>
          </a:bodyPr>
          <a:lstStyle/>
          <a:p>
            <a:r>
              <a:rPr lang="en-US" altLang="zh-CN" sz="2400" dirty="0"/>
              <a:t>W2</a:t>
            </a:r>
            <a:endParaRPr lang="zh-CN" altLang="en-US" sz="2400" dirty="0"/>
          </a:p>
        </p:txBody>
      </p:sp>
      <p:sp>
        <p:nvSpPr>
          <p:cNvPr id="15" name="文本框 14">
            <a:extLst>
              <a:ext uri="{FF2B5EF4-FFF2-40B4-BE49-F238E27FC236}">
                <a16:creationId xmlns:a16="http://schemas.microsoft.com/office/drawing/2014/main" id="{A631F49D-6762-4C70-B8C2-377C9AA998B6}"/>
              </a:ext>
            </a:extLst>
          </p:cNvPr>
          <p:cNvSpPr txBox="1"/>
          <p:nvPr/>
        </p:nvSpPr>
        <p:spPr>
          <a:xfrm>
            <a:off x="4567774" y="5198890"/>
            <a:ext cx="646331" cy="461665"/>
          </a:xfrm>
          <a:prstGeom prst="rect">
            <a:avLst/>
          </a:prstGeom>
          <a:noFill/>
        </p:spPr>
        <p:txBody>
          <a:bodyPr wrap="none" rtlCol="0">
            <a:spAutoFit/>
          </a:bodyPr>
          <a:lstStyle/>
          <a:p>
            <a:r>
              <a:rPr lang="en-US" altLang="zh-CN" sz="2400" dirty="0"/>
              <a:t>W3</a:t>
            </a:r>
            <a:endParaRPr lang="zh-CN" altLang="en-US" sz="2400" dirty="0"/>
          </a:p>
        </p:txBody>
      </p:sp>
      <p:sp>
        <p:nvSpPr>
          <p:cNvPr id="13" name="文本框 12">
            <a:extLst>
              <a:ext uri="{FF2B5EF4-FFF2-40B4-BE49-F238E27FC236}">
                <a16:creationId xmlns:a16="http://schemas.microsoft.com/office/drawing/2014/main" id="{2CF2FA70-806A-4EF8-8659-0228FC5EAD37}"/>
              </a:ext>
            </a:extLst>
          </p:cNvPr>
          <p:cNvSpPr txBox="1"/>
          <p:nvPr/>
        </p:nvSpPr>
        <p:spPr>
          <a:xfrm>
            <a:off x="5823074" y="3735553"/>
            <a:ext cx="535724"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7D662B0D-16DB-41CB-AE56-0E458F7B0D02}"/>
              </a:ext>
            </a:extLst>
          </p:cNvPr>
          <p:cNvSpPr txBox="1"/>
          <p:nvPr/>
        </p:nvSpPr>
        <p:spPr>
          <a:xfrm>
            <a:off x="5912637" y="4487044"/>
            <a:ext cx="407484" cy="461665"/>
          </a:xfrm>
          <a:prstGeom prst="rect">
            <a:avLst/>
          </a:prstGeom>
          <a:noFill/>
        </p:spPr>
        <p:txBody>
          <a:bodyPr wrap="none" rtlCol="0">
            <a:spAutoFit/>
          </a:bodyPr>
          <a:lstStyle/>
          <a:p>
            <a:r>
              <a:rPr lang="en-US" altLang="zh-CN" sz="2400" dirty="0"/>
              <a:t>H</a:t>
            </a:r>
            <a:endParaRPr lang="zh-CN" altLang="en-US" sz="2400" dirty="0"/>
          </a:p>
        </p:txBody>
      </p:sp>
      <p:sp>
        <p:nvSpPr>
          <p:cNvPr id="18" name="文本框 17">
            <a:extLst>
              <a:ext uri="{FF2B5EF4-FFF2-40B4-BE49-F238E27FC236}">
                <a16:creationId xmlns:a16="http://schemas.microsoft.com/office/drawing/2014/main" id="{22E9BDAF-516B-435C-B290-7F474B02C251}"/>
              </a:ext>
            </a:extLst>
          </p:cNvPr>
          <p:cNvSpPr txBox="1"/>
          <p:nvPr/>
        </p:nvSpPr>
        <p:spPr>
          <a:xfrm>
            <a:off x="7318799" y="4479186"/>
            <a:ext cx="389850" cy="461665"/>
          </a:xfrm>
          <a:prstGeom prst="rect">
            <a:avLst/>
          </a:prstGeom>
          <a:noFill/>
        </p:spPr>
        <p:txBody>
          <a:bodyPr wrap="none" rtlCol="0">
            <a:spAutoFit/>
          </a:bodyPr>
          <a:lstStyle/>
          <a:p>
            <a:r>
              <a:rPr lang="en-US" altLang="zh-CN" sz="2400" dirty="0"/>
              <a:t>A</a:t>
            </a:r>
            <a:endParaRPr lang="zh-CN" altLang="en-US" sz="2400" dirty="0"/>
          </a:p>
        </p:txBody>
      </p:sp>
    </p:spTree>
    <p:extLst>
      <p:ext uri="{BB962C8B-B14F-4D97-AF65-F5344CB8AC3E}">
        <p14:creationId xmlns:p14="http://schemas.microsoft.com/office/powerpoint/2010/main" val="19879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To Train A Neuron?</a:t>
            </a:r>
            <a:endParaRPr lang="en-US" dirty="0"/>
          </a:p>
        </p:txBody>
      </p:sp>
      <p:sp>
        <p:nvSpPr>
          <p:cNvPr id="4" name="内容占位符 3">
            <a:extLst>
              <a:ext uri="{FF2B5EF4-FFF2-40B4-BE49-F238E27FC236}">
                <a16:creationId xmlns:a16="http://schemas.microsoft.com/office/drawing/2014/main" id="{C8995070-2E5A-4D87-BE58-97B370ED66B8}"/>
              </a:ext>
            </a:extLst>
          </p:cNvPr>
          <p:cNvSpPr>
            <a:spLocks noGrp="1"/>
          </p:cNvSpPr>
          <p:nvPr>
            <p:ph idx="1"/>
          </p:nvPr>
        </p:nvSpPr>
        <p:spPr/>
        <p:txBody>
          <a:bodyPr/>
          <a:lstStyle/>
          <a:p>
            <a:r>
              <a:rPr lang="en-US" altLang="zh-CN" dirty="0"/>
              <a:t>Define a Loss function</a:t>
            </a:r>
          </a:p>
          <a:p>
            <a:endParaRPr lang="en-US" altLang="zh-CN" dirty="0"/>
          </a:p>
          <a:p>
            <a:endParaRPr lang="en-US" altLang="zh-CN" dirty="0"/>
          </a:p>
          <a:p>
            <a:endParaRPr lang="en-US" altLang="zh-CN" dirty="0"/>
          </a:p>
          <a:p>
            <a:pPr marL="0" indent="0">
              <a:buNone/>
            </a:pPr>
            <a:endParaRPr lang="en-US" altLang="zh-CN" dirty="0"/>
          </a:p>
          <a:p>
            <a:r>
              <a:rPr lang="en-US" altLang="zh-CN" dirty="0"/>
              <a:t>Gradient Descent to update model parameters (W)</a:t>
            </a:r>
          </a:p>
          <a:p>
            <a:pPr marL="292608" lvl="1" indent="0">
              <a:buNone/>
            </a:pPr>
            <a:r>
              <a:rPr lang="en-US" altLang="zh-CN" dirty="0"/>
              <a:t>Loss = C(y, y_)</a:t>
            </a:r>
          </a:p>
          <a:p>
            <a:pPr marL="576072" lvl="2" indent="0">
              <a:buNone/>
            </a:pPr>
            <a:r>
              <a:rPr lang="en-US" altLang="zh-CN" dirty="0"/>
              <a:t>y = </a:t>
            </a:r>
            <a:r>
              <a:rPr lang="en-US" altLang="zh-CN" dirty="0" err="1"/>
              <a:t>activation_cuntion</a:t>
            </a:r>
            <a:r>
              <a:rPr lang="en-US" altLang="zh-CN" dirty="0"/>
              <a:t>(H)</a:t>
            </a:r>
          </a:p>
          <a:p>
            <a:pPr marL="868680" lvl="3" indent="0">
              <a:buNone/>
            </a:pPr>
            <a:r>
              <a:rPr lang="en-US" altLang="zh-CN" dirty="0"/>
              <a:t>H = </a:t>
            </a:r>
            <a:r>
              <a:rPr lang="en-US" altLang="zh-CN" dirty="0" err="1"/>
              <a:t>linear_combination</a:t>
            </a:r>
            <a:r>
              <a:rPr lang="en-US" altLang="zh-CN" dirty="0"/>
              <a:t>(W, X, b)</a:t>
            </a:r>
          </a:p>
          <a:p>
            <a:pPr marL="292608" lvl="1" indent="0">
              <a:buNone/>
            </a:pPr>
            <a:r>
              <a:rPr lang="en-US" altLang="zh-CN" dirty="0"/>
              <a:t>Update W based on the descent direction of </a:t>
            </a:r>
            <a:r>
              <a:rPr lang="en-US" altLang="zh-CN" dirty="0" err="1"/>
              <a:t>dL</a:t>
            </a:r>
            <a:r>
              <a:rPr lang="en-US" altLang="zh-CN" dirty="0"/>
              <a:t>/</a:t>
            </a:r>
            <a:r>
              <a:rPr lang="en-US" altLang="zh-CN" dirty="0" err="1"/>
              <a:t>dW</a:t>
            </a:r>
            <a:endParaRPr lang="en-US" altLang="zh-CN" dirty="0"/>
          </a:p>
          <a:p>
            <a:pPr marL="576072" lvl="2" indent="0">
              <a:buNone/>
            </a:pPr>
            <a:r>
              <a:rPr lang="en-US" altLang="zh-CN" dirty="0"/>
              <a:t>W</a:t>
            </a:r>
            <a:r>
              <a:rPr lang="en-US" altLang="zh-CN" dirty="0">
                <a:sym typeface="Wingdings" panose="05000000000000000000" pitchFamily="2" charset="2"/>
              </a:rPr>
              <a:t> W – </a:t>
            </a:r>
            <a:r>
              <a:rPr lang="en-US" altLang="zh-CN" dirty="0" err="1">
                <a:sym typeface="Wingdings" panose="05000000000000000000" pitchFamily="2" charset="2"/>
              </a:rPr>
              <a:t>learning_rate</a:t>
            </a:r>
            <a:r>
              <a:rPr lang="en-US" altLang="zh-CN" dirty="0">
                <a:sym typeface="Wingdings" panose="05000000000000000000" pitchFamily="2" charset="2"/>
              </a:rPr>
              <a:t> *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dW</a:t>
            </a:r>
            <a:endParaRPr lang="en-US" altLang="zh-CN" dirty="0">
              <a:sym typeface="Wingdings" panose="05000000000000000000" pitchFamily="2" charset="2"/>
            </a:endParaRPr>
          </a:p>
          <a:p>
            <a:pPr marL="576072" lvl="2" indent="0">
              <a:buNone/>
            </a:pPr>
            <a:r>
              <a:rPr lang="en-US" altLang="zh-CN" dirty="0">
                <a:sym typeface="Wingdings" panose="05000000000000000000" pitchFamily="2" charset="2"/>
              </a:rPr>
              <a:t>b b- </a:t>
            </a:r>
            <a:r>
              <a:rPr lang="en-US" altLang="zh-CN" dirty="0" err="1">
                <a:sym typeface="Wingdings" panose="05000000000000000000" pitchFamily="2" charset="2"/>
              </a:rPr>
              <a:t>learning_rate</a:t>
            </a:r>
            <a:r>
              <a:rPr lang="en-US" altLang="zh-CN" dirty="0">
                <a:sym typeface="Wingdings" panose="05000000000000000000" pitchFamily="2" charset="2"/>
              </a:rPr>
              <a:t>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db</a:t>
            </a:r>
            <a:endParaRPr lang="en-US" altLang="zh-CN" dirty="0"/>
          </a:p>
        </p:txBody>
      </p:sp>
      <p:pic>
        <p:nvPicPr>
          <p:cNvPr id="7" name="Picture 6"/>
          <p:cNvPicPr>
            <a:picLocks noChangeAspect="1"/>
          </p:cNvPicPr>
          <p:nvPr/>
        </p:nvPicPr>
        <p:blipFill>
          <a:blip r:embed="rId2"/>
          <a:stretch>
            <a:fillRect/>
          </a:stretch>
        </p:blipFill>
        <p:spPr>
          <a:xfrm>
            <a:off x="6922495" y="179109"/>
            <a:ext cx="4792371" cy="2912209"/>
          </a:xfrm>
          <a:prstGeom prst="rect">
            <a:avLst/>
          </a:prstGeom>
        </p:spPr>
      </p:pic>
      <p:pic>
        <p:nvPicPr>
          <p:cNvPr id="8" name="Picture 7"/>
          <p:cNvPicPr>
            <a:picLocks noChangeAspect="1"/>
          </p:cNvPicPr>
          <p:nvPr/>
        </p:nvPicPr>
        <p:blipFill rotWithShape="1">
          <a:blip r:embed="rId3"/>
          <a:srcRect l="8896" r="17750"/>
          <a:stretch/>
        </p:blipFill>
        <p:spPr>
          <a:xfrm>
            <a:off x="9613828" y="1322109"/>
            <a:ext cx="2101038" cy="1103907"/>
          </a:xfrm>
          <a:prstGeom prst="rect">
            <a:avLst/>
          </a:prstGeom>
        </p:spPr>
      </p:pic>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342" t="12910" r="7540" b="7045"/>
          <a:stretch/>
        </p:blipFill>
        <p:spPr bwMode="auto">
          <a:xfrm>
            <a:off x="7238974" y="3046805"/>
            <a:ext cx="4619134" cy="3811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09600" y="1733804"/>
            <a:ext cx="6249945" cy="1535391"/>
          </a:xfrm>
          <a:prstGeom prst="rect">
            <a:avLst/>
          </a:prstGeom>
        </p:spPr>
      </p:pic>
      <p:sp>
        <p:nvSpPr>
          <p:cNvPr id="5" name="箭头: 下 4">
            <a:extLst>
              <a:ext uri="{FF2B5EF4-FFF2-40B4-BE49-F238E27FC236}">
                <a16:creationId xmlns:a16="http://schemas.microsoft.com/office/drawing/2014/main" id="{00AC5049-71AD-4313-8A9B-C5A19F5962F4}"/>
              </a:ext>
            </a:extLst>
          </p:cNvPr>
          <p:cNvSpPr/>
          <p:nvPr/>
        </p:nvSpPr>
        <p:spPr>
          <a:xfrm rot="20737181">
            <a:off x="8339315" y="3882919"/>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箭头: 下 10">
            <a:extLst>
              <a:ext uri="{FF2B5EF4-FFF2-40B4-BE49-F238E27FC236}">
                <a16:creationId xmlns:a16="http://schemas.microsoft.com/office/drawing/2014/main" id="{F3F7617D-4A38-4670-9CA9-5269A9DDF7FE}"/>
              </a:ext>
            </a:extLst>
          </p:cNvPr>
          <p:cNvSpPr/>
          <p:nvPr/>
        </p:nvSpPr>
        <p:spPr>
          <a:xfrm rot="19997321">
            <a:off x="8561280" y="4482963"/>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星形: 五角 9">
            <a:extLst>
              <a:ext uri="{FF2B5EF4-FFF2-40B4-BE49-F238E27FC236}">
                <a16:creationId xmlns:a16="http://schemas.microsoft.com/office/drawing/2014/main" id="{3DF78DC5-D5F7-479F-B93E-CD76EFD8EE0F}"/>
              </a:ext>
            </a:extLst>
          </p:cNvPr>
          <p:cNvSpPr/>
          <p:nvPr/>
        </p:nvSpPr>
        <p:spPr>
          <a:xfrm>
            <a:off x="9137247" y="5211704"/>
            <a:ext cx="494623" cy="44306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3" name="箭头: 下 12">
            <a:extLst>
              <a:ext uri="{FF2B5EF4-FFF2-40B4-BE49-F238E27FC236}">
                <a16:creationId xmlns:a16="http://schemas.microsoft.com/office/drawing/2014/main" id="{CA0FBF51-7C56-4B4F-BAD9-97C8042E8115}"/>
              </a:ext>
            </a:extLst>
          </p:cNvPr>
          <p:cNvSpPr/>
          <p:nvPr/>
        </p:nvSpPr>
        <p:spPr>
          <a:xfrm rot="19274274">
            <a:off x="8856665" y="5104585"/>
            <a:ext cx="433633" cy="33812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38705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AF198-2BFA-4DB3-B68C-F167A7C3EC5A}"/>
              </a:ext>
            </a:extLst>
          </p:cNvPr>
          <p:cNvSpPr>
            <a:spLocks noGrp="1"/>
          </p:cNvSpPr>
          <p:nvPr>
            <p:ph type="title"/>
          </p:nvPr>
        </p:nvSpPr>
        <p:spPr/>
        <p:txBody>
          <a:bodyPr/>
          <a:lstStyle/>
          <a:p>
            <a:r>
              <a:rPr lang="en-US" altLang="zh-CN" dirty="0"/>
              <a:t>Limitation of a Neuron</a:t>
            </a:r>
            <a:endParaRPr lang="zh-CN" altLang="en-US" dirty="0"/>
          </a:p>
        </p:txBody>
      </p:sp>
      <p:sp>
        <p:nvSpPr>
          <p:cNvPr id="3" name="内容占位符 2">
            <a:extLst>
              <a:ext uri="{FF2B5EF4-FFF2-40B4-BE49-F238E27FC236}">
                <a16:creationId xmlns:a16="http://schemas.microsoft.com/office/drawing/2014/main" id="{8EDFDB19-036F-436C-A63C-E2602CF33051}"/>
              </a:ext>
            </a:extLst>
          </p:cNvPr>
          <p:cNvSpPr>
            <a:spLocks noGrp="1"/>
          </p:cNvSpPr>
          <p:nvPr>
            <p:ph idx="1"/>
          </p:nvPr>
        </p:nvSpPr>
        <p:spPr/>
        <p:txBody>
          <a:bodyPr/>
          <a:lstStyle/>
          <a:p>
            <a:r>
              <a:rPr lang="en-US" altLang="zh-CN" dirty="0"/>
              <a:t>Linear separator</a:t>
            </a:r>
          </a:p>
          <a:p>
            <a:r>
              <a:rPr lang="en-US" altLang="zh-CN" dirty="0"/>
              <a:t>Can not handle a XOR function</a:t>
            </a:r>
          </a:p>
          <a:p>
            <a:r>
              <a:rPr lang="en-US" altLang="zh-CN" dirty="0"/>
              <a:t>Wee need more neural layers. </a:t>
            </a:r>
            <a:endParaRPr lang="zh-CN" altLang="en-US" dirty="0"/>
          </a:p>
        </p:txBody>
      </p:sp>
      <p:cxnSp>
        <p:nvCxnSpPr>
          <p:cNvPr id="5" name="直接箭头连接符 4">
            <a:extLst>
              <a:ext uri="{FF2B5EF4-FFF2-40B4-BE49-F238E27FC236}">
                <a16:creationId xmlns:a16="http://schemas.microsoft.com/office/drawing/2014/main" id="{A7045567-FBD2-4D5A-944A-173DBE4F33D1}"/>
              </a:ext>
            </a:extLst>
          </p:cNvPr>
          <p:cNvCxnSpPr>
            <a:cxnSpLocks/>
          </p:cNvCxnSpPr>
          <p:nvPr/>
        </p:nvCxnSpPr>
        <p:spPr>
          <a:xfrm flipH="1" flipV="1">
            <a:off x="1756527" y="3333882"/>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C346047F-0C6A-405E-8167-D14CDFAE95A3}"/>
              </a:ext>
            </a:extLst>
          </p:cNvPr>
          <p:cNvCxnSpPr>
            <a:cxnSpLocks/>
          </p:cNvCxnSpPr>
          <p:nvPr/>
        </p:nvCxnSpPr>
        <p:spPr>
          <a:xfrm>
            <a:off x="1756528" y="6067655"/>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0DBF7BF8-11D3-4BAD-B186-74D0A5D13BF4}"/>
              </a:ext>
            </a:extLst>
          </p:cNvPr>
          <p:cNvSpPr/>
          <p:nvPr/>
        </p:nvSpPr>
        <p:spPr>
          <a:xfrm>
            <a:off x="1553065" y="584948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椭圆 10">
            <a:extLst>
              <a:ext uri="{FF2B5EF4-FFF2-40B4-BE49-F238E27FC236}">
                <a16:creationId xmlns:a16="http://schemas.microsoft.com/office/drawing/2014/main" id="{A1015DCE-6A06-4F53-B8DC-7CD5B1A15BC9}"/>
              </a:ext>
            </a:extLst>
          </p:cNvPr>
          <p:cNvSpPr/>
          <p:nvPr/>
        </p:nvSpPr>
        <p:spPr>
          <a:xfrm>
            <a:off x="3065281" y="434119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a:extLst>
              <a:ext uri="{FF2B5EF4-FFF2-40B4-BE49-F238E27FC236}">
                <a16:creationId xmlns:a16="http://schemas.microsoft.com/office/drawing/2014/main" id="{71FED615-ECEE-4BCE-8C0D-797A35FE8B81}"/>
              </a:ext>
            </a:extLst>
          </p:cNvPr>
          <p:cNvSpPr/>
          <p:nvPr/>
        </p:nvSpPr>
        <p:spPr>
          <a:xfrm>
            <a:off x="1624552" y="4380257"/>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13" name="矩形 12">
            <a:extLst>
              <a:ext uri="{FF2B5EF4-FFF2-40B4-BE49-F238E27FC236}">
                <a16:creationId xmlns:a16="http://schemas.microsoft.com/office/drawing/2014/main" id="{A5F9EB43-1F15-44F0-9737-8ACD43427AF5}"/>
              </a:ext>
            </a:extLst>
          </p:cNvPr>
          <p:cNvSpPr/>
          <p:nvPr/>
        </p:nvSpPr>
        <p:spPr>
          <a:xfrm>
            <a:off x="3174477" y="5880691"/>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15" name="直接连接符 14">
            <a:extLst>
              <a:ext uri="{FF2B5EF4-FFF2-40B4-BE49-F238E27FC236}">
                <a16:creationId xmlns:a16="http://schemas.microsoft.com/office/drawing/2014/main" id="{0508082C-B645-4095-A768-5F628ECA541D}"/>
              </a:ext>
            </a:extLst>
          </p:cNvPr>
          <p:cNvCxnSpPr>
            <a:cxnSpLocks/>
          </p:cNvCxnSpPr>
          <p:nvPr/>
        </p:nvCxnSpPr>
        <p:spPr>
          <a:xfrm flipV="1">
            <a:off x="2205872" y="3333882"/>
            <a:ext cx="2393819" cy="3115772"/>
          </a:xfrm>
          <a:prstGeom prst="line">
            <a:avLst/>
          </a:prstGeom>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5ABA5885-B6A6-473C-B0EE-2A049E6607CE}"/>
              </a:ext>
            </a:extLst>
          </p:cNvPr>
          <p:cNvCxnSpPr>
            <a:cxnSpLocks/>
          </p:cNvCxnSpPr>
          <p:nvPr/>
        </p:nvCxnSpPr>
        <p:spPr>
          <a:xfrm flipH="1" flipV="1">
            <a:off x="7103096" y="3242480"/>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6FB96D-3817-4D70-9C48-704931EC0786}"/>
              </a:ext>
            </a:extLst>
          </p:cNvPr>
          <p:cNvCxnSpPr>
            <a:cxnSpLocks/>
          </p:cNvCxnSpPr>
          <p:nvPr/>
        </p:nvCxnSpPr>
        <p:spPr>
          <a:xfrm>
            <a:off x="7103097" y="5976253"/>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801683F-BAB3-4147-B179-FFF232949CE8}"/>
              </a:ext>
            </a:extLst>
          </p:cNvPr>
          <p:cNvSpPr/>
          <p:nvPr/>
        </p:nvSpPr>
        <p:spPr>
          <a:xfrm>
            <a:off x="6899634" y="575807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椭圆 20">
            <a:extLst>
              <a:ext uri="{FF2B5EF4-FFF2-40B4-BE49-F238E27FC236}">
                <a16:creationId xmlns:a16="http://schemas.microsoft.com/office/drawing/2014/main" id="{690E5751-9CB2-4E46-88E4-4E6D41EF5A37}"/>
              </a:ext>
            </a:extLst>
          </p:cNvPr>
          <p:cNvSpPr/>
          <p:nvPr/>
        </p:nvSpPr>
        <p:spPr>
          <a:xfrm>
            <a:off x="8411850" y="424978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矩形 21">
            <a:extLst>
              <a:ext uri="{FF2B5EF4-FFF2-40B4-BE49-F238E27FC236}">
                <a16:creationId xmlns:a16="http://schemas.microsoft.com/office/drawing/2014/main" id="{D8177EBA-8FB7-452E-8442-0D2AD0B0D992}"/>
              </a:ext>
            </a:extLst>
          </p:cNvPr>
          <p:cNvSpPr/>
          <p:nvPr/>
        </p:nvSpPr>
        <p:spPr>
          <a:xfrm>
            <a:off x="6971121" y="4288855"/>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23" name="矩形 22">
            <a:extLst>
              <a:ext uri="{FF2B5EF4-FFF2-40B4-BE49-F238E27FC236}">
                <a16:creationId xmlns:a16="http://schemas.microsoft.com/office/drawing/2014/main" id="{BF701E62-3735-43D1-B2C1-9AF82AB747DC}"/>
              </a:ext>
            </a:extLst>
          </p:cNvPr>
          <p:cNvSpPr/>
          <p:nvPr/>
        </p:nvSpPr>
        <p:spPr>
          <a:xfrm>
            <a:off x="8521046" y="5789289"/>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24" name="直接连接符 23">
            <a:extLst>
              <a:ext uri="{FF2B5EF4-FFF2-40B4-BE49-F238E27FC236}">
                <a16:creationId xmlns:a16="http://schemas.microsoft.com/office/drawing/2014/main" id="{6ADA39E8-9A20-4DE8-81EC-71DE5BA62678}"/>
              </a:ext>
            </a:extLst>
          </p:cNvPr>
          <p:cNvCxnSpPr>
            <a:cxnSpLocks/>
          </p:cNvCxnSpPr>
          <p:nvPr/>
        </p:nvCxnSpPr>
        <p:spPr>
          <a:xfrm flipV="1">
            <a:off x="5924746" y="3039591"/>
            <a:ext cx="4755823" cy="238833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D34B0A57-EED0-467E-BF2B-7FFEF25D8F12}"/>
              </a:ext>
            </a:extLst>
          </p:cNvPr>
          <p:cNvCxnSpPr>
            <a:cxnSpLocks/>
          </p:cNvCxnSpPr>
          <p:nvPr/>
        </p:nvCxnSpPr>
        <p:spPr>
          <a:xfrm flipV="1">
            <a:off x="7569724" y="2854409"/>
            <a:ext cx="2497316" cy="3595244"/>
          </a:xfrm>
          <a:prstGeom prst="line">
            <a:avLst/>
          </a:prstGeom>
          <a:ln/>
        </p:spPr>
        <p:style>
          <a:lnRef idx="2">
            <a:schemeClr val="dk1"/>
          </a:lnRef>
          <a:fillRef idx="0">
            <a:schemeClr val="dk1"/>
          </a:fillRef>
          <a:effectRef idx="1">
            <a:schemeClr val="dk1"/>
          </a:effectRef>
          <a:fontRef idx="minor">
            <a:schemeClr val="tx1"/>
          </a:fontRef>
        </p:style>
      </p:cxnSp>
      <p:sp>
        <p:nvSpPr>
          <p:cNvPr id="33" name="文本框 32">
            <a:extLst>
              <a:ext uri="{FF2B5EF4-FFF2-40B4-BE49-F238E27FC236}">
                <a16:creationId xmlns:a16="http://schemas.microsoft.com/office/drawing/2014/main" id="{AB502A04-E946-47BB-9C34-91C2144F05B7}"/>
              </a:ext>
            </a:extLst>
          </p:cNvPr>
          <p:cNvSpPr txBox="1"/>
          <p:nvPr/>
        </p:nvSpPr>
        <p:spPr>
          <a:xfrm>
            <a:off x="4599691" y="3741224"/>
            <a:ext cx="641022" cy="707886"/>
          </a:xfrm>
          <a:prstGeom prst="rect">
            <a:avLst/>
          </a:prstGeom>
          <a:noFill/>
        </p:spPr>
        <p:txBody>
          <a:bodyPr wrap="square" rtlCol="0">
            <a:spAutoFit/>
          </a:bodyPr>
          <a:lstStyle/>
          <a:p>
            <a:r>
              <a:rPr lang="en-US" altLang="zh-CN" sz="4000" dirty="0"/>
              <a:t>:(</a:t>
            </a:r>
            <a:endParaRPr lang="zh-CN" altLang="en-US" sz="4000" dirty="0"/>
          </a:p>
        </p:txBody>
      </p:sp>
      <p:sp>
        <p:nvSpPr>
          <p:cNvPr id="34" name="文本框 33">
            <a:extLst>
              <a:ext uri="{FF2B5EF4-FFF2-40B4-BE49-F238E27FC236}">
                <a16:creationId xmlns:a16="http://schemas.microsoft.com/office/drawing/2014/main" id="{8B37AD5B-8DB3-4B90-B52A-59D78372334F}"/>
              </a:ext>
            </a:extLst>
          </p:cNvPr>
          <p:cNvSpPr txBox="1"/>
          <p:nvPr/>
        </p:nvSpPr>
        <p:spPr>
          <a:xfrm>
            <a:off x="10039547" y="3769163"/>
            <a:ext cx="641022" cy="707886"/>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249077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7A481-786B-4F83-8BA7-C25570FD5196}"/>
              </a:ext>
            </a:extLst>
          </p:cNvPr>
          <p:cNvSpPr>
            <a:spLocks noGrp="1"/>
          </p:cNvSpPr>
          <p:nvPr>
            <p:ph type="title"/>
          </p:nvPr>
        </p:nvSpPr>
        <p:spPr/>
        <p:txBody>
          <a:bodyPr/>
          <a:lstStyle/>
          <a:p>
            <a:r>
              <a:rPr lang="en-US" altLang="zh-CN" dirty="0"/>
              <a:t>Why a Multi Layer Neural Network Can Predict Anything?</a:t>
            </a:r>
            <a:endParaRPr lang="zh-CN" altLang="en-US" dirty="0"/>
          </a:p>
        </p:txBody>
      </p:sp>
      <p:sp>
        <p:nvSpPr>
          <p:cNvPr id="10" name="内容占位符 9">
            <a:extLst>
              <a:ext uri="{FF2B5EF4-FFF2-40B4-BE49-F238E27FC236}">
                <a16:creationId xmlns:a16="http://schemas.microsoft.com/office/drawing/2014/main" id="{AD946844-A6BD-4663-B8F3-7F2651C8F1C2}"/>
              </a:ext>
            </a:extLst>
          </p:cNvPr>
          <p:cNvSpPr>
            <a:spLocks noGrp="1"/>
          </p:cNvSpPr>
          <p:nvPr>
            <p:ph idx="1"/>
          </p:nvPr>
        </p:nvSpPr>
        <p:spPr/>
        <p:txBody>
          <a:bodyPr/>
          <a:lstStyle/>
          <a:p>
            <a:r>
              <a:rPr lang="en-US" altLang="zh-CN" dirty="0"/>
              <a:t>For classification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For regression:</a:t>
            </a:r>
          </a:p>
          <a:p>
            <a:pPr lvl="1"/>
            <a:r>
              <a:rPr lang="en-US" altLang="zh-CN" dirty="0">
                <a:hlinkClick r:id="rId2"/>
              </a:rPr>
              <a:t>http://neuralnetworksanddeeplearning.com/chap4.html</a:t>
            </a:r>
            <a:endParaRPr lang="en-US" altLang="zh-CN" dirty="0"/>
          </a:p>
          <a:p>
            <a:pPr lvl="1"/>
            <a:endParaRPr lang="en-US" altLang="zh-CN" dirty="0"/>
          </a:p>
          <a:p>
            <a:endParaRPr lang="zh-CN" altLang="en-US" dirty="0"/>
          </a:p>
        </p:txBody>
      </p:sp>
      <p:pic>
        <p:nvPicPr>
          <p:cNvPr id="5" name="图片 4">
            <a:extLst>
              <a:ext uri="{FF2B5EF4-FFF2-40B4-BE49-F238E27FC236}">
                <a16:creationId xmlns:a16="http://schemas.microsoft.com/office/drawing/2014/main" id="{B8BFB953-6F5C-4690-AAC1-4974F3FB888A}"/>
              </a:ext>
            </a:extLst>
          </p:cNvPr>
          <p:cNvPicPr>
            <a:picLocks noChangeAspect="1"/>
          </p:cNvPicPr>
          <p:nvPr/>
        </p:nvPicPr>
        <p:blipFill>
          <a:blip r:embed="rId3"/>
          <a:stretch>
            <a:fillRect/>
          </a:stretch>
        </p:blipFill>
        <p:spPr>
          <a:xfrm>
            <a:off x="1226158" y="1919314"/>
            <a:ext cx="4416053" cy="3226172"/>
          </a:xfrm>
          <a:prstGeom prst="rect">
            <a:avLst/>
          </a:prstGeom>
        </p:spPr>
      </p:pic>
      <p:pic>
        <p:nvPicPr>
          <p:cNvPr id="7" name="Picture 3">
            <a:extLst>
              <a:ext uri="{FF2B5EF4-FFF2-40B4-BE49-F238E27FC236}">
                <a16:creationId xmlns:a16="http://schemas.microsoft.com/office/drawing/2014/main" id="{9708ED2D-1C11-4F3E-ACF1-16C763D374A5}"/>
              </a:ext>
            </a:extLst>
          </p:cNvPr>
          <p:cNvPicPr>
            <a:picLocks noChangeAspect="1"/>
          </p:cNvPicPr>
          <p:nvPr/>
        </p:nvPicPr>
        <p:blipFill>
          <a:blip r:embed="rId4"/>
          <a:stretch>
            <a:fillRect/>
          </a:stretch>
        </p:blipFill>
        <p:spPr>
          <a:xfrm>
            <a:off x="5963036" y="2377202"/>
            <a:ext cx="5912858" cy="2310395"/>
          </a:xfrm>
          <a:prstGeom prst="rect">
            <a:avLst/>
          </a:prstGeom>
        </p:spPr>
      </p:pic>
      <p:sp>
        <p:nvSpPr>
          <p:cNvPr id="8" name="文本框 7">
            <a:extLst>
              <a:ext uri="{FF2B5EF4-FFF2-40B4-BE49-F238E27FC236}">
                <a16:creationId xmlns:a16="http://schemas.microsoft.com/office/drawing/2014/main" id="{C17C0299-47C2-4B9C-8866-B09CAA13A6B2}"/>
              </a:ext>
            </a:extLst>
          </p:cNvPr>
          <p:cNvSpPr txBox="1"/>
          <p:nvPr/>
        </p:nvSpPr>
        <p:spPr>
          <a:xfrm>
            <a:off x="8028104" y="2053430"/>
            <a:ext cx="723275" cy="369332"/>
          </a:xfrm>
          <a:prstGeom prst="rect">
            <a:avLst/>
          </a:prstGeom>
          <a:noFill/>
        </p:spPr>
        <p:txBody>
          <a:bodyPr wrap="none" rtlCol="0">
            <a:spAutoFit/>
          </a:bodyPr>
          <a:lstStyle/>
          <a:p>
            <a:r>
              <a:rPr lang="en-US" altLang="zh-CN" sz="1800" dirty="0"/>
              <a:t>And</a:t>
            </a:r>
            <a:r>
              <a:rPr lang="zh-CN" altLang="en-US" sz="1800" dirty="0"/>
              <a:t> </a:t>
            </a:r>
            <a:r>
              <a:rPr lang="en-US" altLang="zh-CN" sz="1800" dirty="0"/>
              <a:t> </a:t>
            </a:r>
            <a:endParaRPr lang="zh-CN" altLang="en-US" sz="1800" dirty="0"/>
          </a:p>
        </p:txBody>
      </p:sp>
      <p:sp>
        <p:nvSpPr>
          <p:cNvPr id="9" name="文本框 8">
            <a:extLst>
              <a:ext uri="{FF2B5EF4-FFF2-40B4-BE49-F238E27FC236}">
                <a16:creationId xmlns:a16="http://schemas.microsoft.com/office/drawing/2014/main" id="{008EF023-7557-42E3-B6D9-22125D0A36C1}"/>
              </a:ext>
            </a:extLst>
          </p:cNvPr>
          <p:cNvSpPr txBox="1"/>
          <p:nvPr/>
        </p:nvSpPr>
        <p:spPr>
          <a:xfrm>
            <a:off x="9412733" y="2085609"/>
            <a:ext cx="595035" cy="369332"/>
          </a:xfrm>
          <a:prstGeom prst="rect">
            <a:avLst/>
          </a:prstGeom>
          <a:noFill/>
        </p:spPr>
        <p:txBody>
          <a:bodyPr wrap="none" rtlCol="0">
            <a:spAutoFit/>
          </a:bodyPr>
          <a:lstStyle/>
          <a:p>
            <a:r>
              <a:rPr lang="en-US" altLang="zh-CN" sz="1800" dirty="0"/>
              <a:t>OR </a:t>
            </a:r>
            <a:endParaRPr lang="zh-CN" altLang="en-US" sz="1800" dirty="0"/>
          </a:p>
        </p:txBody>
      </p:sp>
      <p:sp>
        <p:nvSpPr>
          <p:cNvPr id="11" name="文本框 10">
            <a:extLst>
              <a:ext uri="{FF2B5EF4-FFF2-40B4-BE49-F238E27FC236}">
                <a16:creationId xmlns:a16="http://schemas.microsoft.com/office/drawing/2014/main" id="{AD35BAB5-E3A3-4228-B73D-C7105FA5B901}"/>
              </a:ext>
            </a:extLst>
          </p:cNvPr>
          <p:cNvSpPr txBox="1"/>
          <p:nvPr/>
        </p:nvSpPr>
        <p:spPr>
          <a:xfrm>
            <a:off x="5922674" y="2098990"/>
            <a:ext cx="1967205" cy="369332"/>
          </a:xfrm>
          <a:prstGeom prst="rect">
            <a:avLst/>
          </a:prstGeom>
          <a:noFill/>
        </p:spPr>
        <p:txBody>
          <a:bodyPr wrap="none" rtlCol="0">
            <a:spAutoFit/>
          </a:bodyPr>
          <a:lstStyle/>
          <a:p>
            <a:r>
              <a:rPr lang="en-US" altLang="zh-CN" sz="1800" dirty="0"/>
              <a:t>Linear Separator </a:t>
            </a:r>
            <a:endParaRPr lang="zh-CN" altLang="en-US" sz="1800" dirty="0"/>
          </a:p>
        </p:txBody>
      </p:sp>
    </p:spTree>
    <p:extLst>
      <p:ext uri="{BB962C8B-B14F-4D97-AF65-F5344CB8AC3E}">
        <p14:creationId xmlns:p14="http://schemas.microsoft.com/office/powerpoint/2010/main" val="324391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74B4B8-2048-4280-841F-A3FDC072FD8E}"/>
              </a:ext>
            </a:extLst>
          </p:cNvPr>
          <p:cNvPicPr>
            <a:picLocks noChangeAspect="1"/>
          </p:cNvPicPr>
          <p:nvPr/>
        </p:nvPicPr>
        <p:blipFill>
          <a:blip r:embed="rId2"/>
          <a:stretch>
            <a:fillRect/>
          </a:stretch>
        </p:blipFill>
        <p:spPr>
          <a:xfrm>
            <a:off x="5162988" y="2348547"/>
            <a:ext cx="6232598" cy="3799245"/>
          </a:xfrm>
          <a:prstGeom prst="rect">
            <a:avLst/>
          </a:prstGeom>
        </p:spPr>
      </p:pic>
      <p:sp>
        <p:nvSpPr>
          <p:cNvPr id="2" name="标题 1">
            <a:extLst>
              <a:ext uri="{FF2B5EF4-FFF2-40B4-BE49-F238E27FC236}">
                <a16:creationId xmlns:a16="http://schemas.microsoft.com/office/drawing/2014/main" id="{ACA335BC-6B32-48C7-9880-0EAA03CB296D}"/>
              </a:ext>
            </a:extLst>
          </p:cNvPr>
          <p:cNvSpPr>
            <a:spLocks noGrp="1"/>
          </p:cNvSpPr>
          <p:nvPr>
            <p:ph type="title"/>
          </p:nvPr>
        </p:nvSpPr>
        <p:spPr/>
        <p:txBody>
          <a:bodyPr/>
          <a:lstStyle/>
          <a:p>
            <a:r>
              <a:rPr lang="en-US" altLang="zh-CN" dirty="0"/>
              <a:t>Why we need an non-linear activation function?</a:t>
            </a:r>
            <a:endParaRPr lang="zh-CN" altLang="en-US" dirty="0"/>
          </a:p>
        </p:txBody>
      </p:sp>
      <p:sp>
        <p:nvSpPr>
          <p:cNvPr id="3" name="内容占位符 2">
            <a:extLst>
              <a:ext uri="{FF2B5EF4-FFF2-40B4-BE49-F238E27FC236}">
                <a16:creationId xmlns:a16="http://schemas.microsoft.com/office/drawing/2014/main" id="{0BBA7C0D-0903-40A4-95AB-942E0C5F5949}"/>
              </a:ext>
            </a:extLst>
          </p:cNvPr>
          <p:cNvSpPr>
            <a:spLocks noGrp="1"/>
          </p:cNvSpPr>
          <p:nvPr>
            <p:ph idx="1"/>
          </p:nvPr>
        </p:nvSpPr>
        <p:spPr>
          <a:xfrm>
            <a:off x="422786" y="1414463"/>
            <a:ext cx="10972800" cy="4848225"/>
          </a:xfrm>
        </p:spPr>
        <p:txBody>
          <a:bodyPr>
            <a:normAutofit/>
          </a:bodyPr>
          <a:lstStyle/>
          <a:p>
            <a:r>
              <a:rPr lang="en-US" altLang="zh-CN" dirty="0"/>
              <a:t>Sigmoid</a:t>
            </a:r>
          </a:p>
          <a:p>
            <a:pPr lvl="1"/>
            <a:r>
              <a:rPr lang="en-US" altLang="zh-CN" dirty="0"/>
              <a:t>Transfer from [-</a:t>
            </a:r>
            <a:r>
              <a:rPr lang="en-US" altLang="zh-CN" dirty="0" err="1"/>
              <a:t>inf</a:t>
            </a:r>
            <a:r>
              <a:rPr lang="en-US" altLang="zh-CN" dirty="0"/>
              <a:t>, + </a:t>
            </a:r>
            <a:r>
              <a:rPr lang="en-US" altLang="zh-CN" dirty="0" err="1"/>
              <a:t>inf</a:t>
            </a:r>
            <a:r>
              <a:rPr lang="en-US" altLang="zh-CN" dirty="0"/>
              <a:t>] </a:t>
            </a:r>
            <a:r>
              <a:rPr lang="en-US" altLang="zh-CN" dirty="0">
                <a:sym typeface="Wingdings" panose="05000000000000000000" pitchFamily="2" charset="2"/>
              </a:rPr>
              <a:t> [0, 1], probability</a:t>
            </a:r>
          </a:p>
          <a:p>
            <a:pPr lvl="1"/>
            <a:r>
              <a:rPr lang="en-US" altLang="zh-CN" dirty="0">
                <a:sym typeface="Wingdings" panose="05000000000000000000" pitchFamily="2" charset="2"/>
              </a:rPr>
              <a:t>Works as a switcher, pass the signal if &gt; 0</a:t>
            </a:r>
          </a:p>
          <a:p>
            <a:endParaRPr lang="en-US" altLang="zh-CN" dirty="0">
              <a:sym typeface="Wingdings" panose="05000000000000000000" pitchFamily="2" charset="2"/>
            </a:endParaRPr>
          </a:p>
          <a:p>
            <a:r>
              <a:rPr lang="en-US" altLang="zh-CN" dirty="0">
                <a:sym typeface="Wingdings" panose="05000000000000000000" pitchFamily="2" charset="2"/>
              </a:rPr>
              <a:t>Multi Linear Layers</a:t>
            </a:r>
          </a:p>
          <a:p>
            <a:pPr marL="0" indent="0">
              <a:buNone/>
            </a:pPr>
            <a:r>
              <a:rPr lang="en-US" altLang="zh-CN" dirty="0">
                <a:sym typeface="Wingdings" panose="05000000000000000000" pitchFamily="2" charset="2"/>
              </a:rPr>
              <a:t>	equivalent one Linear Layer</a:t>
            </a:r>
          </a:p>
          <a:p>
            <a:endParaRPr lang="en-US" altLang="zh-CN" dirty="0">
              <a:sym typeface="Wingdings" panose="05000000000000000000" pitchFamily="2" charset="2"/>
            </a:endParaRPr>
          </a:p>
          <a:p>
            <a:r>
              <a:rPr lang="en-US" altLang="zh-CN" dirty="0">
                <a:sym typeface="Wingdings" panose="05000000000000000000" pitchFamily="2" charset="2"/>
              </a:rPr>
              <a:t>Different activation functions used:</a:t>
            </a:r>
          </a:p>
          <a:p>
            <a:pPr lvl="1"/>
            <a:r>
              <a:rPr lang="en-US" altLang="zh-CN" dirty="0">
                <a:sym typeface="Wingdings" panose="05000000000000000000" pitchFamily="2" charset="2"/>
              </a:rPr>
              <a:t>Sigmoid</a:t>
            </a:r>
          </a:p>
          <a:p>
            <a:pPr lvl="1"/>
            <a:r>
              <a:rPr lang="en-US" altLang="zh-CN" dirty="0">
                <a:sym typeface="Wingdings" panose="05000000000000000000" pitchFamily="2" charset="2"/>
              </a:rPr>
              <a:t>Tanh</a:t>
            </a:r>
          </a:p>
          <a:p>
            <a:pPr lvl="1"/>
            <a:r>
              <a:rPr lang="en-US" altLang="zh-CN" dirty="0">
                <a:sym typeface="Wingdings" panose="05000000000000000000" pitchFamily="2" charset="2"/>
              </a:rPr>
              <a:t>RELU</a:t>
            </a:r>
          </a:p>
          <a:p>
            <a:pPr lvl="1"/>
            <a:r>
              <a:rPr lang="en-US" altLang="zh-CN" dirty="0">
                <a:sym typeface="Wingdings" panose="05000000000000000000" pitchFamily="2" charset="2"/>
              </a:rPr>
              <a:t>Leaky-RELU</a:t>
            </a:r>
          </a:p>
          <a:p>
            <a:pPr marL="0" indent="0">
              <a:buNone/>
            </a:pPr>
            <a:endParaRPr lang="en-US" altLang="zh-CN" dirty="0">
              <a:sym typeface="Wingdings" panose="05000000000000000000" pitchFamily="2" charset="2"/>
            </a:endParaRPr>
          </a:p>
        </p:txBody>
      </p:sp>
      <p:sp>
        <p:nvSpPr>
          <p:cNvPr id="5" name="文本框 4">
            <a:extLst>
              <a:ext uri="{FF2B5EF4-FFF2-40B4-BE49-F238E27FC236}">
                <a16:creationId xmlns:a16="http://schemas.microsoft.com/office/drawing/2014/main" id="{2CF8E500-4EFA-4C71-9434-8CFAABC5F241}"/>
              </a:ext>
            </a:extLst>
          </p:cNvPr>
          <p:cNvSpPr txBox="1"/>
          <p:nvPr/>
        </p:nvSpPr>
        <p:spPr>
          <a:xfrm>
            <a:off x="7019114" y="2987644"/>
            <a:ext cx="1481496" cy="461665"/>
          </a:xfrm>
          <a:prstGeom prst="rect">
            <a:avLst/>
          </a:prstGeom>
          <a:noFill/>
        </p:spPr>
        <p:txBody>
          <a:bodyPr wrap="none" rtlCol="0">
            <a:spAutoFit/>
          </a:bodyPr>
          <a:lstStyle/>
          <a:p>
            <a:r>
              <a:rPr lang="en-US" altLang="zh-CN" sz="2400" b="1" dirty="0"/>
              <a:t>Sigmoid </a:t>
            </a:r>
            <a:endParaRPr lang="zh-CN" altLang="en-US" sz="2400" b="1" dirty="0"/>
          </a:p>
        </p:txBody>
      </p:sp>
      <p:sp>
        <p:nvSpPr>
          <p:cNvPr id="6" name="文本框 5">
            <a:extLst>
              <a:ext uri="{FF2B5EF4-FFF2-40B4-BE49-F238E27FC236}">
                <a16:creationId xmlns:a16="http://schemas.microsoft.com/office/drawing/2014/main" id="{3DE7268C-F996-43ED-A8D7-C41318A9EEE1}"/>
              </a:ext>
            </a:extLst>
          </p:cNvPr>
          <p:cNvSpPr txBox="1"/>
          <p:nvPr/>
        </p:nvSpPr>
        <p:spPr>
          <a:xfrm>
            <a:off x="10139421" y="3602160"/>
            <a:ext cx="980974" cy="461665"/>
          </a:xfrm>
          <a:prstGeom prst="rect">
            <a:avLst/>
          </a:prstGeom>
          <a:noFill/>
        </p:spPr>
        <p:txBody>
          <a:bodyPr wrap="none" rtlCol="0">
            <a:spAutoFit/>
          </a:bodyPr>
          <a:lstStyle/>
          <a:p>
            <a:r>
              <a:rPr lang="en-US" altLang="zh-CN" sz="2400" b="1" dirty="0"/>
              <a:t>Tanh </a:t>
            </a:r>
            <a:endParaRPr lang="zh-CN" altLang="en-US" sz="2400" b="1" dirty="0"/>
          </a:p>
        </p:txBody>
      </p:sp>
      <p:sp>
        <p:nvSpPr>
          <p:cNvPr id="7" name="文本框 6">
            <a:extLst>
              <a:ext uri="{FF2B5EF4-FFF2-40B4-BE49-F238E27FC236}">
                <a16:creationId xmlns:a16="http://schemas.microsoft.com/office/drawing/2014/main" id="{5A672C0B-5900-48E1-B946-C738697B0AE8}"/>
              </a:ext>
            </a:extLst>
          </p:cNvPr>
          <p:cNvSpPr txBox="1"/>
          <p:nvPr/>
        </p:nvSpPr>
        <p:spPr>
          <a:xfrm>
            <a:off x="6335310" y="5916960"/>
            <a:ext cx="1023037" cy="461665"/>
          </a:xfrm>
          <a:prstGeom prst="rect">
            <a:avLst/>
          </a:prstGeom>
          <a:noFill/>
        </p:spPr>
        <p:txBody>
          <a:bodyPr wrap="none" rtlCol="0">
            <a:spAutoFit/>
          </a:bodyPr>
          <a:lstStyle/>
          <a:p>
            <a:r>
              <a:rPr lang="en-US" altLang="zh-CN" sz="2400" b="1" dirty="0"/>
              <a:t>RELU</a:t>
            </a:r>
            <a:endParaRPr lang="zh-CN" altLang="en-US" sz="2400" b="1" dirty="0"/>
          </a:p>
        </p:txBody>
      </p:sp>
      <p:sp>
        <p:nvSpPr>
          <p:cNvPr id="8" name="文本框 7">
            <a:extLst>
              <a:ext uri="{FF2B5EF4-FFF2-40B4-BE49-F238E27FC236}">
                <a16:creationId xmlns:a16="http://schemas.microsoft.com/office/drawing/2014/main" id="{5129CED1-71FB-480E-8E76-6C9384DFAD21}"/>
              </a:ext>
            </a:extLst>
          </p:cNvPr>
          <p:cNvSpPr txBox="1"/>
          <p:nvPr/>
        </p:nvSpPr>
        <p:spPr>
          <a:xfrm>
            <a:off x="9121130" y="6003912"/>
            <a:ext cx="1999265" cy="461665"/>
          </a:xfrm>
          <a:prstGeom prst="rect">
            <a:avLst/>
          </a:prstGeom>
          <a:noFill/>
        </p:spPr>
        <p:txBody>
          <a:bodyPr wrap="none" rtlCol="0">
            <a:spAutoFit/>
          </a:bodyPr>
          <a:lstStyle/>
          <a:p>
            <a:r>
              <a:rPr lang="en-US" altLang="zh-CN" sz="2400" b="1" dirty="0"/>
              <a:t>Leaky-RELU</a:t>
            </a:r>
            <a:endParaRPr lang="zh-CN" altLang="en-US" sz="2400" b="1" dirty="0"/>
          </a:p>
        </p:txBody>
      </p:sp>
      <p:sp>
        <p:nvSpPr>
          <p:cNvPr id="9" name="文本框 8">
            <a:extLst>
              <a:ext uri="{FF2B5EF4-FFF2-40B4-BE49-F238E27FC236}">
                <a16:creationId xmlns:a16="http://schemas.microsoft.com/office/drawing/2014/main" id="{B11B6F54-4D44-4E82-ACFF-B19F72679540}"/>
              </a:ext>
            </a:extLst>
          </p:cNvPr>
          <p:cNvSpPr txBox="1"/>
          <p:nvPr/>
        </p:nvSpPr>
        <p:spPr>
          <a:xfrm>
            <a:off x="5783646" y="2047944"/>
            <a:ext cx="1963038" cy="369332"/>
          </a:xfrm>
          <a:prstGeom prst="rect">
            <a:avLst/>
          </a:prstGeom>
          <a:noFill/>
        </p:spPr>
        <p:txBody>
          <a:bodyPr wrap="none" rtlCol="0">
            <a:spAutoFit/>
          </a:bodyPr>
          <a:lstStyle/>
          <a:p>
            <a:r>
              <a:rPr lang="en-US" altLang="zh-CN" sz="1800" b="1" dirty="0"/>
              <a:t>Y = 1/(1+exp(-x))</a:t>
            </a:r>
            <a:endParaRPr lang="zh-CN" altLang="en-US" sz="1800" b="1" dirty="0"/>
          </a:p>
        </p:txBody>
      </p:sp>
      <p:sp>
        <p:nvSpPr>
          <p:cNvPr id="10" name="文本框 9">
            <a:extLst>
              <a:ext uri="{FF2B5EF4-FFF2-40B4-BE49-F238E27FC236}">
                <a16:creationId xmlns:a16="http://schemas.microsoft.com/office/drawing/2014/main" id="{4F05C3FB-A724-4211-B336-BE59A8936C90}"/>
              </a:ext>
            </a:extLst>
          </p:cNvPr>
          <p:cNvSpPr txBox="1"/>
          <p:nvPr/>
        </p:nvSpPr>
        <p:spPr>
          <a:xfrm>
            <a:off x="7873122" y="2036817"/>
            <a:ext cx="4143122" cy="369332"/>
          </a:xfrm>
          <a:prstGeom prst="rect">
            <a:avLst/>
          </a:prstGeom>
          <a:noFill/>
        </p:spPr>
        <p:txBody>
          <a:bodyPr wrap="none" rtlCol="0">
            <a:spAutoFit/>
          </a:bodyPr>
          <a:lstStyle>
            <a:defPPr>
              <a:defRPr lang="en-US"/>
            </a:defPPr>
            <a:lvl1pPr>
              <a:defRPr b="1"/>
            </a:lvl1pPr>
          </a:lstStyle>
          <a:p>
            <a:r>
              <a:rPr lang="en-US" altLang="zh-CN" dirty="0"/>
              <a:t>Y = (</a:t>
            </a:r>
            <a:r>
              <a:rPr lang="en-US" altLang="zh-CN" dirty="0" err="1"/>
              <a:t>exp</a:t>
            </a:r>
            <a:r>
              <a:rPr lang="en-US" altLang="zh-CN" dirty="0"/>
              <a:t>(x) – </a:t>
            </a:r>
            <a:r>
              <a:rPr lang="en-US" altLang="zh-CN" dirty="0" err="1"/>
              <a:t>exp</a:t>
            </a:r>
            <a:r>
              <a:rPr lang="en-US" altLang="zh-CN" dirty="0"/>
              <a:t>(-x)) /(</a:t>
            </a:r>
            <a:r>
              <a:rPr lang="en-US" altLang="zh-CN" dirty="0" err="1"/>
              <a:t>exp</a:t>
            </a:r>
            <a:r>
              <a:rPr lang="en-US" altLang="zh-CN" dirty="0"/>
              <a:t>(x)+exp(-x))</a:t>
            </a:r>
            <a:endParaRPr lang="zh-CN" altLang="en-US" dirty="0"/>
          </a:p>
        </p:txBody>
      </p:sp>
      <p:sp>
        <p:nvSpPr>
          <p:cNvPr id="11" name="文本框 10">
            <a:extLst>
              <a:ext uri="{FF2B5EF4-FFF2-40B4-BE49-F238E27FC236}">
                <a16:creationId xmlns:a16="http://schemas.microsoft.com/office/drawing/2014/main" id="{1EE505DE-C179-4D90-9B18-4059558B36E8}"/>
              </a:ext>
            </a:extLst>
          </p:cNvPr>
          <p:cNvSpPr txBox="1"/>
          <p:nvPr/>
        </p:nvSpPr>
        <p:spPr>
          <a:xfrm>
            <a:off x="5799266" y="6417557"/>
            <a:ext cx="1597553" cy="369332"/>
          </a:xfrm>
          <a:prstGeom prst="rect">
            <a:avLst/>
          </a:prstGeom>
          <a:noFill/>
        </p:spPr>
        <p:txBody>
          <a:bodyPr wrap="none" rtlCol="0">
            <a:spAutoFit/>
          </a:bodyPr>
          <a:lstStyle/>
          <a:p>
            <a:r>
              <a:rPr lang="en-US" altLang="zh-CN" sz="1800" b="1" dirty="0"/>
              <a:t>Y = max(0, x)</a:t>
            </a:r>
            <a:endParaRPr lang="zh-CN" altLang="en-US" sz="1800" b="1" dirty="0"/>
          </a:p>
        </p:txBody>
      </p:sp>
      <p:sp>
        <p:nvSpPr>
          <p:cNvPr id="12" name="文本框 11">
            <a:extLst>
              <a:ext uri="{FF2B5EF4-FFF2-40B4-BE49-F238E27FC236}">
                <a16:creationId xmlns:a16="http://schemas.microsoft.com/office/drawing/2014/main" id="{77DD202F-91AA-4CDB-A74D-D9122DD7AAB8}"/>
              </a:ext>
            </a:extLst>
          </p:cNvPr>
          <p:cNvSpPr txBox="1"/>
          <p:nvPr/>
        </p:nvSpPr>
        <p:spPr>
          <a:xfrm>
            <a:off x="9099605" y="6389752"/>
            <a:ext cx="1815562" cy="369332"/>
          </a:xfrm>
          <a:prstGeom prst="rect">
            <a:avLst/>
          </a:prstGeom>
          <a:noFill/>
        </p:spPr>
        <p:txBody>
          <a:bodyPr wrap="none" rtlCol="0">
            <a:spAutoFit/>
          </a:bodyPr>
          <a:lstStyle/>
          <a:p>
            <a:r>
              <a:rPr lang="en-US" altLang="zh-CN" sz="1800" b="1" dirty="0"/>
              <a:t>Y = max(a*x, x)</a:t>
            </a:r>
            <a:endParaRPr lang="zh-CN" altLang="en-US" sz="1800" b="1" dirty="0"/>
          </a:p>
        </p:txBody>
      </p:sp>
    </p:spTree>
    <p:extLst>
      <p:ext uri="{BB962C8B-B14F-4D97-AF65-F5344CB8AC3E}">
        <p14:creationId xmlns:p14="http://schemas.microsoft.com/office/powerpoint/2010/main" val="71899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646FE-8B76-439A-B862-E562549672C1}"/>
              </a:ext>
            </a:extLst>
          </p:cNvPr>
          <p:cNvSpPr>
            <a:spLocks noGrp="1"/>
          </p:cNvSpPr>
          <p:nvPr>
            <p:ph type="title"/>
          </p:nvPr>
        </p:nvSpPr>
        <p:spPr/>
        <p:txBody>
          <a:bodyPr/>
          <a:lstStyle/>
          <a:p>
            <a:r>
              <a:rPr lang="en-US" altLang="zh-CN" dirty="0"/>
              <a:t>Build Your Own Neural Network! </a:t>
            </a:r>
            <a:endParaRPr lang="zh-CN" altLang="en-US" dirty="0"/>
          </a:p>
        </p:txBody>
      </p:sp>
      <p:sp>
        <p:nvSpPr>
          <p:cNvPr id="3" name="内容占位符 2">
            <a:extLst>
              <a:ext uri="{FF2B5EF4-FFF2-40B4-BE49-F238E27FC236}">
                <a16:creationId xmlns:a16="http://schemas.microsoft.com/office/drawing/2014/main" id="{EE4E36D4-A690-4BA2-B5C8-3D800EDC91F9}"/>
              </a:ext>
            </a:extLst>
          </p:cNvPr>
          <p:cNvSpPr>
            <a:spLocks noGrp="1"/>
          </p:cNvSpPr>
          <p:nvPr>
            <p:ph idx="1"/>
          </p:nvPr>
        </p:nvSpPr>
        <p:spPr/>
        <p:txBody>
          <a:bodyPr/>
          <a:lstStyle/>
          <a:p>
            <a:r>
              <a:rPr lang="en-US" altLang="zh-CN" dirty="0">
                <a:hlinkClick r:id="rId2"/>
              </a:rPr>
              <a:t>http://playground.tensorflow.org</a:t>
            </a:r>
            <a:endParaRPr lang="en-US" altLang="zh-CN" dirty="0"/>
          </a:p>
          <a:p>
            <a:endParaRPr lang="zh-CN" altLang="en-US" dirty="0"/>
          </a:p>
        </p:txBody>
      </p:sp>
    </p:spTree>
    <p:extLst>
      <p:ext uri="{BB962C8B-B14F-4D97-AF65-F5344CB8AC3E}">
        <p14:creationId xmlns:p14="http://schemas.microsoft.com/office/powerpoint/2010/main" val="39069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3437" y="466725"/>
            <a:ext cx="10525125" cy="5924550"/>
          </a:xfrm>
          <a:prstGeom prst="rect">
            <a:avLst/>
          </a:prstGeom>
        </p:spPr>
      </p:pic>
      <p:sp>
        <p:nvSpPr>
          <p:cNvPr id="5" name="Rectangle 4"/>
          <p:cNvSpPr/>
          <p:nvPr/>
        </p:nvSpPr>
        <p:spPr>
          <a:xfrm>
            <a:off x="3637280" y="2588895"/>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4">
            <a:extLst>
              <a:ext uri="{FF2B5EF4-FFF2-40B4-BE49-F238E27FC236}">
                <a16:creationId xmlns:a16="http://schemas.microsoft.com/office/drawing/2014/main" id="{00866962-F5AF-4284-8E5D-070BA99A35F2}"/>
              </a:ext>
            </a:extLst>
          </p:cNvPr>
          <p:cNvSpPr/>
          <p:nvPr/>
        </p:nvSpPr>
        <p:spPr>
          <a:xfrm>
            <a:off x="9973664" y="1211574"/>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56769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1700</TotalTime>
  <Words>350</Words>
  <Application>Microsoft Office PowerPoint</Application>
  <PresentationFormat>宽屏</PresentationFormat>
  <Paragraphs>84</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黑体</vt:lpstr>
      <vt:lpstr>Arial</vt:lpstr>
      <vt:lpstr>Wingdings</vt:lpstr>
      <vt:lpstr>Default Theme</vt:lpstr>
      <vt:lpstr>Deep Learning: -- convolutional neural network for image classification</vt:lpstr>
      <vt:lpstr>What Happened In The Year of 2012?</vt:lpstr>
      <vt:lpstr>What Is a Neuron? </vt:lpstr>
      <vt:lpstr>How To Train A Neuron?</vt:lpstr>
      <vt:lpstr>Limitation of a Neuron</vt:lpstr>
      <vt:lpstr>Why a Multi Layer Neural Network Can Predict Anything?</vt:lpstr>
      <vt:lpstr>Why we need an non-linear activation function?</vt:lpstr>
      <vt:lpstr>Build Your Own Neural Network! </vt:lpstr>
      <vt:lpstr>PowerPoint 演示文稿</vt:lpstr>
      <vt:lpstr>Convolutional Layer </vt:lpstr>
      <vt:lpstr>Convolution Neural Network</vt:lpstr>
      <vt:lpstr>Quiz </vt:lpstr>
      <vt:lpstr>Pooling layer </vt:lpstr>
      <vt:lpstr>Convolutional neural network contains: </vt:lpstr>
      <vt:lpstr>PowerPoint 演示文稿</vt:lpstr>
      <vt:lpstr>PowerPoint 演示文稿</vt:lpstr>
      <vt:lpstr>A Real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70</cp:revision>
  <dcterms:created xsi:type="dcterms:W3CDTF">2017-05-16T01:21:07Z</dcterms:created>
  <dcterms:modified xsi:type="dcterms:W3CDTF">2017-08-06T12:45:14Z</dcterms:modified>
</cp:coreProperties>
</file>